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7" r:id="rId3"/>
    <p:sldId id="258" r:id="rId4"/>
    <p:sldId id="262" r:id="rId5"/>
    <p:sldId id="263" r:id="rId6"/>
    <p:sldId id="259" r:id="rId7"/>
    <p:sldId id="264" r:id="rId8"/>
    <p:sldId id="260" r:id="rId9"/>
    <p:sldId id="265" r:id="rId10"/>
    <p:sldId id="261"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883" autoAdjust="0"/>
  </p:normalViewPr>
  <p:slideViewPr>
    <p:cSldViewPr>
      <p:cViewPr varScale="1">
        <p:scale>
          <a:sx n="56" d="100"/>
          <a:sy n="56" d="100"/>
        </p:scale>
        <p:origin x="-1692" y="-84"/>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2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572000" cy="609600"/>
          </a:xfrm>
          <a:prstGeom prst="rect">
            <a:avLst/>
          </a:prstGeom>
        </p:spPr>
        <p:txBody>
          <a:bodyPr vert="horz" lIns="91440" tIns="45720" rIns="91440" bIns="45720" rtlCol="0"/>
          <a:lstStyle>
            <a:lvl1pPr algn="l">
              <a:defRPr sz="1200"/>
            </a:lvl1pPr>
          </a:lstStyle>
          <a:p>
            <a:r>
              <a:rPr lang="en-US" sz="1800" dirty="0" smtClean="0"/>
              <a:t>“</a:t>
            </a:r>
            <a:r>
              <a:rPr lang="en-US" sz="1800" dirty="0" smtClean="0">
                <a:latin typeface="Bernard MT Condensed" panose="02050806060905020404" pitchFamily="18" charset="0"/>
              </a:rPr>
              <a:t>Neither Will I Be With You Anymore”</a:t>
            </a:r>
            <a:endParaRPr lang="en-US" sz="1800" dirty="0">
              <a:latin typeface="Bernard MT Condensed" panose="02050806060905020404" pitchFamily="18" charset="0"/>
            </a:endParaRPr>
          </a:p>
        </p:txBody>
      </p:sp>
      <p:sp>
        <p:nvSpPr>
          <p:cNvPr id="3" name="Date Placeholder 2"/>
          <p:cNvSpPr>
            <a:spLocks noGrp="1"/>
          </p:cNvSpPr>
          <p:nvPr>
            <p:ph type="dt" sz="quarter" idx="1"/>
          </p:nvPr>
        </p:nvSpPr>
        <p:spPr>
          <a:xfrm>
            <a:off x="4876799" y="0"/>
            <a:ext cx="1979613" cy="457200"/>
          </a:xfrm>
          <a:prstGeom prst="rect">
            <a:avLst/>
          </a:prstGeom>
        </p:spPr>
        <p:txBody>
          <a:bodyPr vert="horz" lIns="91440" tIns="45720" rIns="91440" bIns="45720" rtlCol="0"/>
          <a:lstStyle>
            <a:lvl1pPr algn="r">
              <a:defRPr sz="1200"/>
            </a:lvl1pPr>
          </a:lstStyle>
          <a:p>
            <a:r>
              <a:rPr lang="en-US" dirty="0" smtClean="0"/>
              <a:t>January 5, 2014 AM</a:t>
            </a:r>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West Side church of Christ, Stan Cox</a:t>
            </a:r>
            <a:endParaRPr lang="en-US" dirty="0"/>
          </a:p>
        </p:txBody>
      </p:sp>
    </p:spTree>
    <p:extLst>
      <p:ext uri="{BB962C8B-B14F-4D97-AF65-F5344CB8AC3E}">
        <p14:creationId xmlns:p14="http://schemas.microsoft.com/office/powerpoint/2010/main" val="33387596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B2D397-4E5E-4F48-BDEE-CDDAFBEAF52E}" type="datetimeFigureOut">
              <a:rPr lang="en-US" smtClean="0"/>
              <a:t>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8955A3-E634-481B-B94A-F2F474A73A6E}" type="slidenum">
              <a:rPr lang="en-US" smtClean="0"/>
              <a:t>‹#›</a:t>
            </a:fld>
            <a:endParaRPr lang="en-US"/>
          </a:p>
        </p:txBody>
      </p:sp>
    </p:spTree>
    <p:extLst>
      <p:ext uri="{BB962C8B-B14F-4D97-AF65-F5344CB8AC3E}">
        <p14:creationId xmlns:p14="http://schemas.microsoft.com/office/powerpoint/2010/main" val="105600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Preached</a:t>
            </a:r>
            <a:r>
              <a:rPr lang="en-US" baseline="0" dirty="0" smtClean="0"/>
              <a:t> at West Side on January 5, 2014 AM</a:t>
            </a:r>
          </a:p>
          <a:p>
            <a:r>
              <a:rPr lang="en-US" baseline="0" dirty="0" smtClean="0"/>
              <a:t>Print Slides: 2,10,12</a:t>
            </a:r>
            <a:endParaRPr lang="en-US" dirty="0" smtClean="0"/>
          </a:p>
          <a:p>
            <a:endParaRPr lang="en-US" dirty="0"/>
          </a:p>
        </p:txBody>
      </p:sp>
      <p:sp>
        <p:nvSpPr>
          <p:cNvPr id="4" name="Slide Number Placeholder 3"/>
          <p:cNvSpPr>
            <a:spLocks noGrp="1"/>
          </p:cNvSpPr>
          <p:nvPr>
            <p:ph type="sldNum" sz="quarter" idx="10"/>
          </p:nvPr>
        </p:nvSpPr>
        <p:spPr/>
        <p:txBody>
          <a:bodyPr/>
          <a:lstStyle/>
          <a:p>
            <a:fld id="{CB8955A3-E634-481B-B94A-F2F474A73A6E}" type="slidenum">
              <a:rPr lang="en-US" smtClean="0"/>
              <a:t>1</a:t>
            </a:fld>
            <a:endParaRPr lang="en-US"/>
          </a:p>
        </p:txBody>
      </p:sp>
    </p:spTree>
    <p:extLst>
      <p:ext uri="{BB962C8B-B14F-4D97-AF65-F5344CB8AC3E}">
        <p14:creationId xmlns:p14="http://schemas.microsoft.com/office/powerpoint/2010/main" val="226750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8955A3-E634-481B-B94A-F2F474A73A6E}" type="slidenum">
              <a:rPr lang="en-US" smtClean="0"/>
              <a:t>2</a:t>
            </a:fld>
            <a:endParaRPr lang="en-US"/>
          </a:p>
        </p:txBody>
      </p:sp>
    </p:spTree>
    <p:extLst>
      <p:ext uri="{BB962C8B-B14F-4D97-AF65-F5344CB8AC3E}">
        <p14:creationId xmlns:p14="http://schemas.microsoft.com/office/powerpoint/2010/main" val="927284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latin typeface="Bernard MT Condensed" panose="02050806060905020404"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3C265658-716C-44FA-8F1E-08986BAD100D}" type="datetimeFigureOut">
              <a:rPr lang="en-US" smtClean="0"/>
              <a:t>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16EE8F-411C-4A28-A397-3A6B56B01651}" type="slidenum">
              <a:rPr lang="en-US" smtClean="0"/>
              <a:t>‹#›</a:t>
            </a:fld>
            <a:endParaRPr lang="en-US"/>
          </a:p>
        </p:txBody>
      </p:sp>
    </p:spTree>
    <p:extLst>
      <p:ext uri="{BB962C8B-B14F-4D97-AF65-F5344CB8AC3E}">
        <p14:creationId xmlns:p14="http://schemas.microsoft.com/office/powerpoint/2010/main" val="746628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265658-716C-44FA-8F1E-08986BAD100D}" type="datetimeFigureOut">
              <a:rPr lang="en-US" smtClean="0"/>
              <a:t>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16EE8F-411C-4A28-A397-3A6B56B01651}" type="slidenum">
              <a:rPr lang="en-US" smtClean="0"/>
              <a:t>‹#›</a:t>
            </a:fld>
            <a:endParaRPr lang="en-US"/>
          </a:p>
        </p:txBody>
      </p:sp>
    </p:spTree>
    <p:extLst>
      <p:ext uri="{BB962C8B-B14F-4D97-AF65-F5344CB8AC3E}">
        <p14:creationId xmlns:p14="http://schemas.microsoft.com/office/powerpoint/2010/main" val="800171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265658-716C-44FA-8F1E-08986BAD100D}" type="datetimeFigureOut">
              <a:rPr lang="en-US" smtClean="0"/>
              <a:t>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16EE8F-411C-4A28-A397-3A6B56B01651}" type="slidenum">
              <a:rPr lang="en-US" smtClean="0"/>
              <a:t>‹#›</a:t>
            </a:fld>
            <a:endParaRPr lang="en-US"/>
          </a:p>
        </p:txBody>
      </p:sp>
    </p:spTree>
    <p:extLst>
      <p:ext uri="{BB962C8B-B14F-4D97-AF65-F5344CB8AC3E}">
        <p14:creationId xmlns:p14="http://schemas.microsoft.com/office/powerpoint/2010/main" val="2692893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265658-716C-44FA-8F1E-08986BAD100D}" type="datetimeFigureOut">
              <a:rPr lang="en-US" smtClean="0"/>
              <a:t>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16EE8F-411C-4A28-A397-3A6B56B01651}" type="slidenum">
              <a:rPr lang="en-US" smtClean="0"/>
              <a:t>‹#›</a:t>
            </a:fld>
            <a:endParaRPr lang="en-US"/>
          </a:p>
        </p:txBody>
      </p:sp>
    </p:spTree>
    <p:extLst>
      <p:ext uri="{BB962C8B-B14F-4D97-AF65-F5344CB8AC3E}">
        <p14:creationId xmlns:p14="http://schemas.microsoft.com/office/powerpoint/2010/main" val="1575346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265658-716C-44FA-8F1E-08986BAD100D}" type="datetimeFigureOut">
              <a:rPr lang="en-US" smtClean="0"/>
              <a:t>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16EE8F-411C-4A28-A397-3A6B56B01651}" type="slidenum">
              <a:rPr lang="en-US" smtClean="0"/>
              <a:t>‹#›</a:t>
            </a:fld>
            <a:endParaRPr lang="en-US"/>
          </a:p>
        </p:txBody>
      </p:sp>
    </p:spTree>
    <p:extLst>
      <p:ext uri="{BB962C8B-B14F-4D97-AF65-F5344CB8AC3E}">
        <p14:creationId xmlns:p14="http://schemas.microsoft.com/office/powerpoint/2010/main" val="4206561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265658-716C-44FA-8F1E-08986BAD100D}" type="datetimeFigureOut">
              <a:rPr lang="en-US" smtClean="0"/>
              <a:t>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16EE8F-411C-4A28-A397-3A6B56B01651}" type="slidenum">
              <a:rPr lang="en-US" smtClean="0"/>
              <a:t>‹#›</a:t>
            </a:fld>
            <a:endParaRPr lang="en-US"/>
          </a:p>
        </p:txBody>
      </p:sp>
    </p:spTree>
    <p:extLst>
      <p:ext uri="{BB962C8B-B14F-4D97-AF65-F5344CB8AC3E}">
        <p14:creationId xmlns:p14="http://schemas.microsoft.com/office/powerpoint/2010/main" val="884992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265658-716C-44FA-8F1E-08986BAD100D}" type="datetimeFigureOut">
              <a:rPr lang="en-US" smtClean="0"/>
              <a:t>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16EE8F-411C-4A28-A397-3A6B56B01651}" type="slidenum">
              <a:rPr lang="en-US" smtClean="0"/>
              <a:t>‹#›</a:t>
            </a:fld>
            <a:endParaRPr lang="en-US"/>
          </a:p>
        </p:txBody>
      </p:sp>
    </p:spTree>
    <p:extLst>
      <p:ext uri="{BB962C8B-B14F-4D97-AF65-F5344CB8AC3E}">
        <p14:creationId xmlns:p14="http://schemas.microsoft.com/office/powerpoint/2010/main" val="1023491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265658-716C-44FA-8F1E-08986BAD100D}" type="datetimeFigureOut">
              <a:rPr lang="en-US" smtClean="0"/>
              <a:t>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16EE8F-411C-4A28-A397-3A6B56B01651}" type="slidenum">
              <a:rPr lang="en-US" smtClean="0"/>
              <a:t>‹#›</a:t>
            </a:fld>
            <a:endParaRPr lang="en-US"/>
          </a:p>
        </p:txBody>
      </p:sp>
    </p:spTree>
    <p:extLst>
      <p:ext uri="{BB962C8B-B14F-4D97-AF65-F5344CB8AC3E}">
        <p14:creationId xmlns:p14="http://schemas.microsoft.com/office/powerpoint/2010/main" val="2255299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265658-716C-44FA-8F1E-08986BAD100D}" type="datetimeFigureOut">
              <a:rPr lang="en-US" smtClean="0"/>
              <a:t>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16EE8F-411C-4A28-A397-3A6B56B01651}" type="slidenum">
              <a:rPr lang="en-US" smtClean="0"/>
              <a:t>‹#›</a:t>
            </a:fld>
            <a:endParaRPr lang="en-US"/>
          </a:p>
        </p:txBody>
      </p:sp>
    </p:spTree>
    <p:extLst>
      <p:ext uri="{BB962C8B-B14F-4D97-AF65-F5344CB8AC3E}">
        <p14:creationId xmlns:p14="http://schemas.microsoft.com/office/powerpoint/2010/main" val="3818219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265658-716C-44FA-8F1E-08986BAD100D}" type="datetimeFigureOut">
              <a:rPr lang="en-US" smtClean="0"/>
              <a:t>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16EE8F-411C-4A28-A397-3A6B56B01651}" type="slidenum">
              <a:rPr lang="en-US" smtClean="0"/>
              <a:t>‹#›</a:t>
            </a:fld>
            <a:endParaRPr lang="en-US"/>
          </a:p>
        </p:txBody>
      </p:sp>
    </p:spTree>
    <p:extLst>
      <p:ext uri="{BB962C8B-B14F-4D97-AF65-F5344CB8AC3E}">
        <p14:creationId xmlns:p14="http://schemas.microsoft.com/office/powerpoint/2010/main" val="3149581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265658-716C-44FA-8F1E-08986BAD100D}" type="datetimeFigureOut">
              <a:rPr lang="en-US" smtClean="0"/>
              <a:t>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16EE8F-411C-4A28-A397-3A6B56B01651}" type="slidenum">
              <a:rPr lang="en-US" smtClean="0"/>
              <a:t>‹#›</a:t>
            </a:fld>
            <a:endParaRPr lang="en-US"/>
          </a:p>
        </p:txBody>
      </p:sp>
    </p:spTree>
    <p:extLst>
      <p:ext uri="{BB962C8B-B14F-4D97-AF65-F5344CB8AC3E}">
        <p14:creationId xmlns:p14="http://schemas.microsoft.com/office/powerpoint/2010/main" val="375805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artisticPaintBrush trans="32000" brushSize="8"/>
                    </a14:imgEffect>
                    <a14:imgEffect>
                      <a14:brightnessContrast bright="-75000" contrast="-1000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265658-716C-44FA-8F1E-08986BAD100D}" type="datetimeFigureOut">
              <a:rPr lang="en-US" smtClean="0"/>
              <a:t>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16EE8F-411C-4A28-A397-3A6B56B01651}" type="slidenum">
              <a:rPr lang="en-US" smtClean="0"/>
              <a:t>‹#›</a:t>
            </a:fld>
            <a:endParaRPr lang="en-US"/>
          </a:p>
        </p:txBody>
      </p:sp>
    </p:spTree>
    <p:extLst>
      <p:ext uri="{BB962C8B-B14F-4D97-AF65-F5344CB8AC3E}">
        <p14:creationId xmlns:p14="http://schemas.microsoft.com/office/powerpoint/2010/main" val="496058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bg1"/>
          </a:solidFill>
          <a:latin typeface="Bernard MT Condensed" panose="020508060609050204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2590800"/>
          </a:xfrm>
        </p:spPr>
        <p:txBody>
          <a:bodyPr>
            <a:noAutofit/>
          </a:bodyPr>
          <a:lstStyle/>
          <a:p>
            <a:r>
              <a:rPr lang="en-US" sz="6000" dirty="0" smtClean="0"/>
              <a:t>“Neither Will I Be With You Anymore”</a:t>
            </a:r>
            <a:endParaRPr lang="en-US" sz="6000" dirty="0"/>
          </a:p>
        </p:txBody>
      </p:sp>
      <p:sp>
        <p:nvSpPr>
          <p:cNvPr id="3" name="Subtitle 2"/>
          <p:cNvSpPr>
            <a:spLocks noGrp="1"/>
          </p:cNvSpPr>
          <p:nvPr>
            <p:ph type="subTitle" idx="1"/>
          </p:nvPr>
        </p:nvSpPr>
        <p:spPr>
          <a:xfrm>
            <a:off x="1371600" y="3657600"/>
            <a:ext cx="6400800" cy="2514600"/>
          </a:xfrm>
        </p:spPr>
        <p:txBody>
          <a:bodyPr>
            <a:normAutofit/>
          </a:bodyPr>
          <a:lstStyle/>
          <a:p>
            <a:r>
              <a:rPr lang="en-US" sz="4000" dirty="0" smtClean="0"/>
              <a:t>Joshua 7:12</a:t>
            </a:r>
          </a:p>
          <a:p>
            <a:endParaRPr lang="en-US" dirty="0"/>
          </a:p>
          <a:p>
            <a:r>
              <a:rPr lang="en-US" sz="4800" dirty="0" smtClean="0">
                <a:solidFill>
                  <a:srgbClr val="FFFF00"/>
                </a:solidFill>
                <a:latin typeface="Bernard MT Condensed" panose="02050806060905020404" pitchFamily="18" charset="0"/>
              </a:rPr>
              <a:t>Israel at Ai</a:t>
            </a:r>
            <a:endParaRPr lang="en-US" sz="4800" dirty="0">
              <a:solidFill>
                <a:srgbClr val="FFFF00"/>
              </a:solidFill>
              <a:latin typeface="Bernard MT Condensed" panose="02050806060905020404" pitchFamily="18" charset="0"/>
            </a:endParaRPr>
          </a:p>
        </p:txBody>
      </p:sp>
    </p:spTree>
    <p:extLst>
      <p:ext uri="{BB962C8B-B14F-4D97-AF65-F5344CB8AC3E}">
        <p14:creationId xmlns:p14="http://schemas.microsoft.com/office/powerpoint/2010/main" val="24610460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dirty="0" smtClean="0"/>
              <a:t>Applications</a:t>
            </a:r>
            <a:endParaRPr lang="en-US" dirty="0"/>
          </a:p>
        </p:txBody>
      </p:sp>
      <p:sp>
        <p:nvSpPr>
          <p:cNvPr id="3" name="Content Placeholder 2"/>
          <p:cNvSpPr>
            <a:spLocks noGrp="1"/>
          </p:cNvSpPr>
          <p:nvPr>
            <p:ph idx="1"/>
          </p:nvPr>
        </p:nvSpPr>
        <p:spPr>
          <a:xfrm>
            <a:off x="304800" y="1295400"/>
            <a:ext cx="8534400" cy="5105400"/>
          </a:xfrm>
        </p:spPr>
        <p:txBody>
          <a:bodyPr>
            <a:normAutofit/>
          </a:bodyPr>
          <a:lstStyle/>
          <a:p>
            <a:r>
              <a:rPr lang="en-US" dirty="0" smtClean="0"/>
              <a:t>The Christian’s warfare is spiritual, not temporal (John 18:36, cf. Ephesians 6:12-13)</a:t>
            </a:r>
          </a:p>
          <a:p>
            <a:r>
              <a:rPr lang="en-US" dirty="0" smtClean="0"/>
              <a:t>As with Israel, our victory depends upon God being “with” us (Romans 8:37-39)</a:t>
            </a:r>
          </a:p>
          <a:p>
            <a:r>
              <a:rPr lang="en-US" dirty="0" smtClean="0"/>
              <a:t>The promise of victory is within the context of spiritual concerns, not physical (Revelation 2:8-10)</a:t>
            </a:r>
          </a:p>
          <a:p>
            <a:r>
              <a:rPr lang="en-US" dirty="0" smtClean="0">
                <a:solidFill>
                  <a:srgbClr val="FFFF00"/>
                </a:solidFill>
              </a:rPr>
              <a:t>In order for God to be “with” us, we must “take away the accursed thing” (Romans 12:1-2)</a:t>
            </a:r>
            <a:endParaRPr lang="en-US" dirty="0">
              <a:solidFill>
                <a:srgbClr val="FFFF00"/>
              </a:solidFill>
            </a:endParaRPr>
          </a:p>
        </p:txBody>
      </p:sp>
    </p:spTree>
    <p:extLst>
      <p:ext uri="{BB962C8B-B14F-4D97-AF65-F5344CB8AC3E}">
        <p14:creationId xmlns:p14="http://schemas.microsoft.com/office/powerpoint/2010/main" val="13820966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382000" cy="914400"/>
          </a:xfrm>
        </p:spPr>
        <p:txBody>
          <a:bodyPr/>
          <a:lstStyle/>
          <a:p>
            <a:pPr algn="l"/>
            <a:r>
              <a:rPr lang="en-US" dirty="0" smtClean="0"/>
              <a:t>Romans 12:1-2</a:t>
            </a:r>
            <a:endParaRPr lang="en-US" dirty="0"/>
          </a:p>
        </p:txBody>
      </p:sp>
      <p:sp>
        <p:nvSpPr>
          <p:cNvPr id="3" name="Content Placeholder 2"/>
          <p:cNvSpPr>
            <a:spLocks noGrp="1"/>
          </p:cNvSpPr>
          <p:nvPr>
            <p:ph idx="1"/>
          </p:nvPr>
        </p:nvSpPr>
        <p:spPr>
          <a:xfrm>
            <a:off x="304800" y="1143000"/>
            <a:ext cx="8534400" cy="5257800"/>
          </a:xfrm>
        </p:spPr>
        <p:txBody>
          <a:bodyPr/>
          <a:lstStyle/>
          <a:p>
            <a:pPr marL="0" indent="236538">
              <a:buNone/>
            </a:pPr>
            <a:r>
              <a:rPr lang="en-US" dirty="0" smtClean="0"/>
              <a:t>I beseech you therefore, brethren,                          by the mercies of God, that you                            present your bodies a living sacrifice, holy, acceptable to God, which is your reasonable service.  And do not be conformed to this world, but be transformed by the renewing of your mind, that you may prove what is that good and acceptable and perfect will of God.</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0" y="228600"/>
            <a:ext cx="2057400" cy="1367028"/>
          </a:xfrm>
          <a:prstGeom prst="rect">
            <a:avLst/>
          </a:prstGeom>
          <a:ln w="25400">
            <a:solidFill>
              <a:schemeClr val="tx1"/>
            </a:solidFill>
          </a:ln>
        </p:spPr>
      </p:pic>
    </p:spTree>
    <p:extLst>
      <p:ext uri="{BB962C8B-B14F-4D97-AF65-F5344CB8AC3E}">
        <p14:creationId xmlns:p14="http://schemas.microsoft.com/office/powerpoint/2010/main" val="23950831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marL="0" indent="339725">
              <a:buNone/>
            </a:pPr>
            <a:r>
              <a:rPr lang="en-US" dirty="0" smtClean="0"/>
              <a:t>As a new year begins, it would be good for us to consider our standing with the eternal and sovereign God.</a:t>
            </a:r>
          </a:p>
          <a:p>
            <a:pPr marL="0" indent="339725">
              <a:buNone/>
            </a:pPr>
            <a:r>
              <a:rPr lang="en-US" dirty="0" smtClean="0"/>
              <a:t>He is our Master, and has granted us standing with Him, through the gift of His Son.</a:t>
            </a:r>
          </a:p>
          <a:p>
            <a:pPr marL="0" indent="339725">
              <a:buNone/>
            </a:pPr>
            <a:r>
              <a:rPr lang="en-US" dirty="0" smtClean="0"/>
              <a:t>Our standing, and ultimate hope continues only as we </a:t>
            </a:r>
            <a:r>
              <a:rPr lang="en-US" i="1" dirty="0" smtClean="0"/>
              <a:t>“put away the accursed thing,” </a:t>
            </a:r>
            <a:r>
              <a:rPr lang="en-US" dirty="0" smtClean="0"/>
              <a:t>and thus ensure that He is </a:t>
            </a:r>
            <a:r>
              <a:rPr lang="en-US" i="1" dirty="0" smtClean="0"/>
              <a:t>“with us.” </a:t>
            </a:r>
            <a:endParaRPr lang="en-US" i="1" dirty="0"/>
          </a:p>
        </p:txBody>
      </p:sp>
    </p:spTree>
    <p:extLst>
      <p:ext uri="{BB962C8B-B14F-4D97-AF65-F5344CB8AC3E}">
        <p14:creationId xmlns:p14="http://schemas.microsoft.com/office/powerpoint/2010/main" val="33106229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868362"/>
          </a:xfrm>
        </p:spPr>
        <p:txBody>
          <a:bodyPr>
            <a:normAutofit/>
          </a:bodyPr>
          <a:lstStyle/>
          <a:p>
            <a:r>
              <a:rPr lang="en-US" sz="3800" dirty="0" smtClean="0"/>
              <a:t>Israel’s initial foray into Canaan (Joshua 6-8)</a:t>
            </a:r>
            <a:endParaRPr lang="en-US" sz="3800" dirty="0"/>
          </a:p>
        </p:txBody>
      </p:sp>
      <p:sp>
        <p:nvSpPr>
          <p:cNvPr id="3" name="Content Placeholder 2"/>
          <p:cNvSpPr>
            <a:spLocks noGrp="1"/>
          </p:cNvSpPr>
          <p:nvPr>
            <p:ph idx="1"/>
          </p:nvPr>
        </p:nvSpPr>
        <p:spPr>
          <a:xfrm>
            <a:off x="381000" y="1295400"/>
            <a:ext cx="8305800" cy="5105400"/>
          </a:xfrm>
        </p:spPr>
        <p:txBody>
          <a:bodyPr/>
          <a:lstStyle/>
          <a:p>
            <a:r>
              <a:rPr lang="en-US" sz="3600" dirty="0" smtClean="0">
                <a:solidFill>
                  <a:srgbClr val="FFFF00"/>
                </a:solidFill>
              </a:rPr>
              <a:t>God delivers Jericho to Israel (6:16-21)</a:t>
            </a:r>
          </a:p>
          <a:p>
            <a:pPr marL="855663" lvl="1" indent="-398463"/>
            <a:r>
              <a:rPr lang="en-US" sz="3200" dirty="0" smtClean="0"/>
              <a:t>Note God’s admonition (6:18)</a:t>
            </a:r>
          </a:p>
          <a:p>
            <a:pPr marL="455613" indent="-398463"/>
            <a:r>
              <a:rPr lang="en-US" sz="3600" dirty="0" smtClean="0">
                <a:solidFill>
                  <a:srgbClr val="FFFF00"/>
                </a:solidFill>
              </a:rPr>
              <a:t>Israel’s raid of Ai rebuffed (7:2-5)</a:t>
            </a:r>
          </a:p>
          <a:p>
            <a:pPr marL="855663" lvl="1" indent="-398463"/>
            <a:r>
              <a:rPr lang="en-US" sz="3200" dirty="0" smtClean="0"/>
              <a:t>Reason: (7:1)</a:t>
            </a:r>
          </a:p>
          <a:p>
            <a:pPr marL="855663" lvl="1" indent="-398463"/>
            <a:r>
              <a:rPr lang="en-US" sz="3200" dirty="0" smtClean="0"/>
              <a:t>Joshua’s frustration (7:6-9)</a:t>
            </a:r>
          </a:p>
          <a:p>
            <a:pPr marL="855663" lvl="1" indent="-398463"/>
            <a:r>
              <a:rPr lang="en-US" sz="3200" dirty="0" smtClean="0"/>
              <a:t>Jehovah’s answer (7:10-13)</a:t>
            </a:r>
          </a:p>
          <a:p>
            <a:pPr marL="855663" lvl="1" indent="-398463"/>
            <a:r>
              <a:rPr lang="en-US" sz="3200" dirty="0" err="1" smtClean="0"/>
              <a:t>Achan</a:t>
            </a:r>
            <a:r>
              <a:rPr lang="en-US" sz="3200" dirty="0" smtClean="0"/>
              <a:t> taken, and stoned (7:20-26)</a:t>
            </a:r>
          </a:p>
          <a:p>
            <a:pPr marL="455613" indent="-398463"/>
            <a:r>
              <a:rPr lang="en-US" sz="3600" dirty="0" smtClean="0">
                <a:solidFill>
                  <a:srgbClr val="FFFF00"/>
                </a:solidFill>
              </a:rPr>
              <a:t>Ai defeated (8, cf. vs. 1-2a)</a:t>
            </a:r>
            <a:endParaRPr lang="en-US" sz="3600" dirty="0">
              <a:solidFill>
                <a:srgbClr val="FFFF00"/>
              </a:solidFill>
            </a:endParaRPr>
          </a:p>
        </p:txBody>
      </p:sp>
    </p:spTree>
    <p:extLst>
      <p:ext uri="{BB962C8B-B14F-4D97-AF65-F5344CB8AC3E}">
        <p14:creationId xmlns:p14="http://schemas.microsoft.com/office/powerpoint/2010/main" val="1312118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dirty="0" smtClean="0"/>
              <a:t>Applications</a:t>
            </a:r>
            <a:endParaRPr lang="en-US" dirty="0"/>
          </a:p>
        </p:txBody>
      </p:sp>
      <p:sp>
        <p:nvSpPr>
          <p:cNvPr id="3" name="Content Placeholder 2"/>
          <p:cNvSpPr>
            <a:spLocks noGrp="1"/>
          </p:cNvSpPr>
          <p:nvPr>
            <p:ph idx="1"/>
          </p:nvPr>
        </p:nvSpPr>
        <p:spPr>
          <a:xfrm>
            <a:off x="304800" y="1295400"/>
            <a:ext cx="8534400" cy="5105400"/>
          </a:xfrm>
        </p:spPr>
        <p:txBody>
          <a:bodyPr>
            <a:normAutofit/>
          </a:bodyPr>
          <a:lstStyle/>
          <a:p>
            <a:r>
              <a:rPr lang="en-US" dirty="0" smtClean="0">
                <a:solidFill>
                  <a:srgbClr val="FFFF00"/>
                </a:solidFill>
              </a:rPr>
              <a:t>The Christian’s warfare is spiritual, not temporal (John 18:36, cf. Ephesians 6:12-13)</a:t>
            </a:r>
          </a:p>
        </p:txBody>
      </p:sp>
    </p:spTree>
    <p:extLst>
      <p:ext uri="{BB962C8B-B14F-4D97-AF65-F5344CB8AC3E}">
        <p14:creationId xmlns:p14="http://schemas.microsoft.com/office/powerpoint/2010/main" val="14326442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382000" cy="914400"/>
          </a:xfrm>
        </p:spPr>
        <p:txBody>
          <a:bodyPr/>
          <a:lstStyle/>
          <a:p>
            <a:pPr algn="l"/>
            <a:r>
              <a:rPr lang="en-US" dirty="0" smtClean="0"/>
              <a:t>John 18:36</a:t>
            </a:r>
            <a:endParaRPr lang="en-US" dirty="0"/>
          </a:p>
        </p:txBody>
      </p:sp>
      <p:sp>
        <p:nvSpPr>
          <p:cNvPr id="3" name="Content Placeholder 2"/>
          <p:cNvSpPr>
            <a:spLocks noGrp="1"/>
          </p:cNvSpPr>
          <p:nvPr>
            <p:ph idx="1"/>
          </p:nvPr>
        </p:nvSpPr>
        <p:spPr>
          <a:xfrm>
            <a:off x="304800" y="1143000"/>
            <a:ext cx="8534400" cy="5257800"/>
          </a:xfrm>
        </p:spPr>
        <p:txBody>
          <a:bodyPr/>
          <a:lstStyle/>
          <a:p>
            <a:pPr marL="0" indent="236538">
              <a:buNone/>
            </a:pPr>
            <a:r>
              <a:rPr lang="en-US" dirty="0" smtClean="0"/>
              <a:t>Jesus answered, “My kingdom is                             not of this world. If My kingdom                              were of this world, My servants would fight, so that I should not be delivered to the Jews; but now My kingdom is not from here.”</a:t>
            </a:r>
          </a:p>
          <a:p>
            <a:pPr marL="0" indent="236538">
              <a:buNone/>
            </a:pPr>
            <a:endParaRPr lang="en-US" dirty="0"/>
          </a:p>
          <a:p>
            <a:pPr marL="0" indent="236538">
              <a:buNone/>
            </a:pPr>
            <a:r>
              <a:rPr lang="en-US" dirty="0" smtClean="0">
                <a:solidFill>
                  <a:srgbClr val="FFFF00"/>
                </a:solidFill>
              </a:rPr>
              <a:t>Jesus’ answer to Pilate’s question, “Are you the King of the Jews?” (vs. 33)</a:t>
            </a:r>
            <a:endParaRPr lang="en-US"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0" y="228600"/>
            <a:ext cx="2057400" cy="1367028"/>
          </a:xfrm>
          <a:prstGeom prst="rect">
            <a:avLst/>
          </a:prstGeom>
          <a:ln w="25400">
            <a:solidFill>
              <a:schemeClr val="tx1"/>
            </a:solidFill>
          </a:ln>
        </p:spPr>
      </p:pic>
    </p:spTree>
    <p:extLst>
      <p:ext uri="{BB962C8B-B14F-4D97-AF65-F5344CB8AC3E}">
        <p14:creationId xmlns:p14="http://schemas.microsoft.com/office/powerpoint/2010/main" val="17414252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382000" cy="914400"/>
          </a:xfrm>
        </p:spPr>
        <p:txBody>
          <a:bodyPr/>
          <a:lstStyle/>
          <a:p>
            <a:pPr algn="l"/>
            <a:r>
              <a:rPr lang="en-US" dirty="0" smtClean="0"/>
              <a:t>Ephesians 6:12-13</a:t>
            </a:r>
            <a:endParaRPr lang="en-US" dirty="0"/>
          </a:p>
        </p:txBody>
      </p:sp>
      <p:sp>
        <p:nvSpPr>
          <p:cNvPr id="3" name="Content Placeholder 2"/>
          <p:cNvSpPr>
            <a:spLocks noGrp="1"/>
          </p:cNvSpPr>
          <p:nvPr>
            <p:ph idx="1"/>
          </p:nvPr>
        </p:nvSpPr>
        <p:spPr>
          <a:xfrm>
            <a:off x="304800" y="1143000"/>
            <a:ext cx="8534400" cy="5257800"/>
          </a:xfrm>
        </p:spPr>
        <p:txBody>
          <a:bodyPr/>
          <a:lstStyle/>
          <a:p>
            <a:pPr marL="0" indent="236538">
              <a:buNone/>
            </a:pPr>
            <a:r>
              <a:rPr lang="en-US" dirty="0" smtClean="0"/>
              <a:t>For we do not wrestle against flesh                           and blood, but against principalities,                   against powers, against the rulers of the darkness of this age, against spiritual hosts of wickedness in the heavenly places.  Therefore take up the whole armor of God, that you may be able to withstand in the evil day, and having done all, to stand.</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0" y="228600"/>
            <a:ext cx="2057400" cy="1367028"/>
          </a:xfrm>
          <a:prstGeom prst="rect">
            <a:avLst/>
          </a:prstGeom>
          <a:ln w="25400">
            <a:solidFill>
              <a:schemeClr val="tx1"/>
            </a:solidFill>
          </a:ln>
        </p:spPr>
      </p:pic>
    </p:spTree>
    <p:extLst>
      <p:ext uri="{BB962C8B-B14F-4D97-AF65-F5344CB8AC3E}">
        <p14:creationId xmlns:p14="http://schemas.microsoft.com/office/powerpoint/2010/main" val="2395083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dirty="0" smtClean="0"/>
              <a:t>Applications</a:t>
            </a:r>
            <a:endParaRPr lang="en-US" dirty="0"/>
          </a:p>
        </p:txBody>
      </p:sp>
      <p:sp>
        <p:nvSpPr>
          <p:cNvPr id="3" name="Content Placeholder 2"/>
          <p:cNvSpPr>
            <a:spLocks noGrp="1"/>
          </p:cNvSpPr>
          <p:nvPr>
            <p:ph idx="1"/>
          </p:nvPr>
        </p:nvSpPr>
        <p:spPr>
          <a:xfrm>
            <a:off x="304800" y="1295400"/>
            <a:ext cx="8534400" cy="5105400"/>
          </a:xfrm>
        </p:spPr>
        <p:txBody>
          <a:bodyPr>
            <a:normAutofit/>
          </a:bodyPr>
          <a:lstStyle/>
          <a:p>
            <a:r>
              <a:rPr lang="en-US" dirty="0" smtClean="0"/>
              <a:t>The Christian’s warfare is spiritual, not temporal (John 18:36, cf. Ephesians 6:12-13)</a:t>
            </a:r>
          </a:p>
          <a:p>
            <a:r>
              <a:rPr lang="en-US" dirty="0" smtClean="0">
                <a:solidFill>
                  <a:srgbClr val="FFFF00"/>
                </a:solidFill>
              </a:rPr>
              <a:t>As with Israel, our victory depends upon God being “with” us (Romans 8:37-39)</a:t>
            </a:r>
          </a:p>
        </p:txBody>
      </p:sp>
    </p:spTree>
    <p:extLst>
      <p:ext uri="{BB962C8B-B14F-4D97-AF65-F5344CB8AC3E}">
        <p14:creationId xmlns:p14="http://schemas.microsoft.com/office/powerpoint/2010/main" val="13820966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382000" cy="914400"/>
          </a:xfrm>
        </p:spPr>
        <p:txBody>
          <a:bodyPr/>
          <a:lstStyle/>
          <a:p>
            <a:pPr algn="l"/>
            <a:r>
              <a:rPr lang="en-US" dirty="0" smtClean="0"/>
              <a:t>Romans 8:37-39</a:t>
            </a:r>
            <a:endParaRPr lang="en-US" dirty="0"/>
          </a:p>
        </p:txBody>
      </p:sp>
      <p:sp>
        <p:nvSpPr>
          <p:cNvPr id="3" name="Content Placeholder 2"/>
          <p:cNvSpPr>
            <a:spLocks noGrp="1"/>
          </p:cNvSpPr>
          <p:nvPr>
            <p:ph idx="1"/>
          </p:nvPr>
        </p:nvSpPr>
        <p:spPr>
          <a:xfrm>
            <a:off x="304800" y="1143000"/>
            <a:ext cx="8534400" cy="5257800"/>
          </a:xfrm>
        </p:spPr>
        <p:txBody>
          <a:bodyPr/>
          <a:lstStyle/>
          <a:p>
            <a:pPr marL="0" indent="236538">
              <a:buNone/>
            </a:pPr>
            <a:r>
              <a:rPr lang="en-US" dirty="0" smtClean="0"/>
              <a:t>Yet in all these things we are                                  more than conquerors through Him                         who loved us. For I am persuaded that neither death nor life, nor angels nor principalities nor powers, nor things present nor things to come, nor height nor depth, nor any other created thing, shall be able to separate us from the love of God which is in Christ Jesus our Lord.</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0" y="228600"/>
            <a:ext cx="2057400" cy="1367028"/>
          </a:xfrm>
          <a:prstGeom prst="rect">
            <a:avLst/>
          </a:prstGeom>
          <a:ln w="25400">
            <a:solidFill>
              <a:schemeClr val="tx1"/>
            </a:solidFill>
          </a:ln>
        </p:spPr>
      </p:pic>
    </p:spTree>
    <p:extLst>
      <p:ext uri="{BB962C8B-B14F-4D97-AF65-F5344CB8AC3E}">
        <p14:creationId xmlns:p14="http://schemas.microsoft.com/office/powerpoint/2010/main" val="2395083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dirty="0" smtClean="0"/>
              <a:t>Applications</a:t>
            </a:r>
            <a:endParaRPr lang="en-US" dirty="0"/>
          </a:p>
        </p:txBody>
      </p:sp>
      <p:sp>
        <p:nvSpPr>
          <p:cNvPr id="3" name="Content Placeholder 2"/>
          <p:cNvSpPr>
            <a:spLocks noGrp="1"/>
          </p:cNvSpPr>
          <p:nvPr>
            <p:ph idx="1"/>
          </p:nvPr>
        </p:nvSpPr>
        <p:spPr>
          <a:xfrm>
            <a:off x="304800" y="1295400"/>
            <a:ext cx="8534400" cy="5105400"/>
          </a:xfrm>
        </p:spPr>
        <p:txBody>
          <a:bodyPr>
            <a:normAutofit/>
          </a:bodyPr>
          <a:lstStyle/>
          <a:p>
            <a:r>
              <a:rPr lang="en-US" dirty="0" smtClean="0"/>
              <a:t>The Christian’s warfare is spiritual, not temporal (John 18:36, cf. Ephesians 6:12-13)</a:t>
            </a:r>
          </a:p>
          <a:p>
            <a:r>
              <a:rPr lang="en-US" dirty="0" smtClean="0"/>
              <a:t>As with Israel, our victory depends upon God being “with” us (Romans 8:37-39)</a:t>
            </a:r>
          </a:p>
          <a:p>
            <a:r>
              <a:rPr lang="en-US" dirty="0" smtClean="0">
                <a:solidFill>
                  <a:srgbClr val="FFFF00"/>
                </a:solidFill>
              </a:rPr>
              <a:t>The promise of victory is within the context of spiritual concerns, not physical (Revelation 2:8-10)</a:t>
            </a:r>
          </a:p>
        </p:txBody>
      </p:sp>
    </p:spTree>
    <p:extLst>
      <p:ext uri="{BB962C8B-B14F-4D97-AF65-F5344CB8AC3E}">
        <p14:creationId xmlns:p14="http://schemas.microsoft.com/office/powerpoint/2010/main" val="13820966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382000" cy="914400"/>
          </a:xfrm>
        </p:spPr>
        <p:txBody>
          <a:bodyPr/>
          <a:lstStyle/>
          <a:p>
            <a:pPr algn="l"/>
            <a:r>
              <a:rPr lang="en-US" dirty="0" smtClean="0"/>
              <a:t>Revelation 2:8-10</a:t>
            </a:r>
            <a:endParaRPr lang="en-US" dirty="0"/>
          </a:p>
        </p:txBody>
      </p:sp>
      <p:sp>
        <p:nvSpPr>
          <p:cNvPr id="3" name="Content Placeholder 2"/>
          <p:cNvSpPr>
            <a:spLocks noGrp="1"/>
          </p:cNvSpPr>
          <p:nvPr>
            <p:ph idx="1"/>
          </p:nvPr>
        </p:nvSpPr>
        <p:spPr>
          <a:xfrm>
            <a:off x="304800" y="1143000"/>
            <a:ext cx="8534400" cy="5257800"/>
          </a:xfrm>
        </p:spPr>
        <p:txBody>
          <a:bodyPr>
            <a:normAutofit/>
          </a:bodyPr>
          <a:lstStyle/>
          <a:p>
            <a:pPr marL="0" indent="236538">
              <a:buNone/>
            </a:pPr>
            <a:r>
              <a:rPr lang="en-US" sz="3000" dirty="0" smtClean="0"/>
              <a:t>And to the angel of the church in                          Smyrna write, ‘These things says the                          First and the Last, who was dead, and came to life:     “I know your works, tribulation, and poverty (but you are rich); and I know the blasphemy of those who say they are Jews and are not, but are a synagogue of Satan.  Do not fear any of those things which you are about to suffer. Indeed, the devil is about to throw some of you into prison, that you may be tested, and you will have tribulation ten days. Be faithful until death, and I will give you the crown of life.</a:t>
            </a:r>
            <a:endParaRPr lang="en-US" sz="3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1800" y="228600"/>
            <a:ext cx="2057400" cy="1367028"/>
          </a:xfrm>
          <a:prstGeom prst="rect">
            <a:avLst/>
          </a:prstGeom>
          <a:ln w="25400">
            <a:solidFill>
              <a:schemeClr val="tx1"/>
            </a:solidFill>
          </a:ln>
        </p:spPr>
      </p:pic>
    </p:spTree>
    <p:extLst>
      <p:ext uri="{BB962C8B-B14F-4D97-AF65-F5344CB8AC3E}">
        <p14:creationId xmlns:p14="http://schemas.microsoft.com/office/powerpoint/2010/main" val="23950831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760</Words>
  <Application>Microsoft Office PowerPoint</Application>
  <PresentationFormat>On-screen Show (4:3)</PresentationFormat>
  <Paragraphs>47</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“Neither Will I Be With You Anymore”</vt:lpstr>
      <vt:lpstr>Israel’s initial foray into Canaan (Joshua 6-8)</vt:lpstr>
      <vt:lpstr>Applications</vt:lpstr>
      <vt:lpstr>John 18:36</vt:lpstr>
      <vt:lpstr>Ephesians 6:12-13</vt:lpstr>
      <vt:lpstr>Applications</vt:lpstr>
      <vt:lpstr>Romans 8:37-39</vt:lpstr>
      <vt:lpstr>Applications</vt:lpstr>
      <vt:lpstr>Revelation 2:8-10</vt:lpstr>
      <vt:lpstr>Applications</vt:lpstr>
      <vt:lpstr>Romans 12:1-2</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dc:creator>
  <cp:lastModifiedBy>Stan</cp:lastModifiedBy>
  <cp:revision>10</cp:revision>
  <dcterms:created xsi:type="dcterms:W3CDTF">2014-01-05T01:25:58Z</dcterms:created>
  <dcterms:modified xsi:type="dcterms:W3CDTF">2014-01-05T02:40:24Z</dcterms:modified>
</cp:coreProperties>
</file>